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0" r:id="rId2"/>
    <p:sldMasterId id="2147483827" r:id="rId3"/>
    <p:sldMasterId id="2147483840" r:id="rId4"/>
    <p:sldMasterId id="2147483854" r:id="rId5"/>
    <p:sldMasterId id="2147483867" r:id="rId6"/>
  </p:sldMasterIdLst>
  <p:notesMasterIdLst>
    <p:notesMasterId r:id="rId23"/>
  </p:notesMasterIdLst>
  <p:sldIdLst>
    <p:sldId id="256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7" r:id="rId15"/>
    <p:sldId id="268" r:id="rId16"/>
    <p:sldId id="270" r:id="rId17"/>
    <p:sldId id="269" r:id="rId18"/>
    <p:sldId id="258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100"/>
    <a:srgbClr val="F70A00"/>
    <a:srgbClr val="8BFE62"/>
    <a:srgbClr val="FFCD00"/>
    <a:srgbClr val="E30000"/>
    <a:srgbClr val="FFCCFF"/>
    <a:srgbClr val="FEF6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383" autoAdjust="0"/>
  </p:normalViewPr>
  <p:slideViewPr>
    <p:cSldViewPr snapToGrid="0">
      <p:cViewPr varScale="1">
        <p:scale>
          <a:sx n="81" d="100"/>
          <a:sy n="81" d="100"/>
        </p:scale>
        <p:origin x="69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https://scikit-learn.org/stable/modules/classes.html#module-sklearn.datasets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02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0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https://www.kaggle.com/yamaerenay/100-images-of-top-50-car-brands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13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9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990773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32689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4615096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2126482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3389619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747185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626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30612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2584264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3930445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52715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1441831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2704968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062534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35" name="文字版面配置區 2"/>
          <p:cNvSpPr>
            <a:spLocks noGrp="1"/>
          </p:cNvSpPr>
          <p:nvPr>
            <p:ph type="body" sz="quarter" idx="13" hasCustomPrompt="1"/>
          </p:nvPr>
        </p:nvSpPr>
        <p:spPr>
          <a:xfrm>
            <a:off x="5469160" y="5415130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72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4911" y="555410"/>
            <a:ext cx="697653" cy="697653"/>
          </a:xfrm>
          <a:prstGeom prst="rect">
            <a:avLst/>
          </a:prstGeom>
          <a:noFill/>
          <a:ln>
            <a:solidFill>
              <a:srgbClr val="C2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9928" y="555409"/>
            <a:ext cx="352650" cy="697653"/>
          </a:xfrm>
          <a:prstGeom prst="rect">
            <a:avLst/>
          </a:prstGeom>
          <a:noFill/>
          <a:ln>
            <a:solidFill>
              <a:srgbClr val="03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直線接點 18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806705" y="1410488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1" name="矩形 20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348266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06704" y="3286044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7" name="矩形 26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806704" y="42238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0" name="矩形 29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5161599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2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3366634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4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4279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5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8928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6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430530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524398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12585492" y="-1264172"/>
            <a:ext cx="1707002" cy="800511"/>
            <a:chOff x="8600299" y="2456436"/>
            <a:chExt cx="2644376" cy="1168700"/>
          </a:xfrm>
        </p:grpSpPr>
        <p:sp>
          <p:nvSpPr>
            <p:cNvPr id="38" name="矩形 37"/>
            <p:cNvSpPr/>
            <p:nvPr/>
          </p:nvSpPr>
          <p:spPr>
            <a:xfrm>
              <a:off x="8600299" y="2456436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867483" y="2456436"/>
              <a:ext cx="276324" cy="584350"/>
            </a:xfrm>
            <a:prstGeom prst="rect">
              <a:avLst/>
            </a:prstGeom>
            <a:solidFill>
              <a:srgbClr val="1F5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108979" y="2456436"/>
              <a:ext cx="276324" cy="584350"/>
            </a:xfrm>
            <a:prstGeom prst="rect">
              <a:avLst/>
            </a:prstGeom>
            <a:solidFill>
              <a:srgbClr val="226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376163" y="2456436"/>
              <a:ext cx="276324" cy="58435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652766" y="2456436"/>
              <a:ext cx="276324" cy="584350"/>
            </a:xfrm>
            <a:prstGeom prst="rect">
              <a:avLst/>
            </a:prstGeom>
            <a:solidFill>
              <a:srgbClr val="CE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915884" y="2456436"/>
              <a:ext cx="276324" cy="58435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183068" y="2456436"/>
              <a:ext cx="276324" cy="584350"/>
            </a:xfrm>
            <a:prstGeom prst="rect">
              <a:avLst/>
            </a:prstGeom>
            <a:solidFill>
              <a:srgbClr val="DB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424564" y="245643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691748" y="245643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968351" y="2456436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915884" y="3040786"/>
              <a:ext cx="276324" cy="584350"/>
            </a:xfrm>
            <a:prstGeom prst="rect">
              <a:avLst/>
            </a:prstGeom>
            <a:solidFill>
              <a:srgbClr val="FF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0183068" y="3040786"/>
              <a:ext cx="276324" cy="584350"/>
            </a:xfrm>
            <a:prstGeom prst="rect">
              <a:avLst/>
            </a:prstGeom>
            <a:solidFill>
              <a:srgbClr val="FFC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424564" y="304078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691748" y="304078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968351" y="3040786"/>
              <a:ext cx="276324" cy="584350"/>
            </a:xfrm>
            <a:prstGeom prst="rect">
              <a:avLst/>
            </a:prstGeom>
            <a:solidFill>
              <a:srgbClr val="5AA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600299" y="3032247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867483" y="3032247"/>
              <a:ext cx="276324" cy="584350"/>
            </a:xfrm>
            <a:prstGeom prst="rect">
              <a:avLst/>
            </a:prstGeom>
            <a:solidFill>
              <a:srgbClr val="719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108979" y="3032247"/>
              <a:ext cx="276324" cy="584350"/>
            </a:xfrm>
            <a:prstGeom prst="rect">
              <a:avLst/>
            </a:prstGeom>
            <a:solidFill>
              <a:srgbClr val="9EB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376163" y="3032247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652766" y="3032247"/>
              <a:ext cx="276324" cy="584350"/>
            </a:xfrm>
            <a:prstGeom prst="rect">
              <a:avLst/>
            </a:prstGeom>
            <a:solidFill>
              <a:srgbClr val="E5F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4" name="群組 63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5" name="群組 64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3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88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4806705" y="130126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19" name="矩形 1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0876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2873970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366032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806704" y="444668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9" name="矩形 3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806704" y="523303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44" name="矩形 4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6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95414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6704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8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37995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9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74123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50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52832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531541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14334163" y="1336262"/>
            <a:ext cx="514773" cy="584775"/>
            <a:chOff x="5379241" y="1837428"/>
            <a:chExt cx="514773" cy="584775"/>
          </a:xfrm>
          <a:solidFill>
            <a:srgbClr val="02303C"/>
          </a:solidFill>
        </p:grpSpPr>
        <p:sp>
          <p:nvSpPr>
            <p:cNvPr id="55" name="矩形 54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4334163" y="2614404"/>
            <a:ext cx="514773" cy="584775"/>
            <a:chOff x="5379241" y="2909840"/>
            <a:chExt cx="514773" cy="584775"/>
          </a:xfrm>
          <a:solidFill>
            <a:srgbClr val="005E67"/>
          </a:solidFill>
        </p:grpSpPr>
        <p:sp>
          <p:nvSpPr>
            <p:cNvPr id="58" name="矩形 57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1" name="群組 6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2" name="群組 6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9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18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接點 59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4806705" y="1321137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64" name="矩形 6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4806705" y="1972419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69" name="矩形 68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06704" y="2623701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74" name="矩形 73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806704" y="3274983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79" name="矩形 7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4806704" y="3926265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84" name="矩形 8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806704" y="4577547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89" name="矩形 8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4806704" y="522883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94" name="矩形 9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7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98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76240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99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12783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100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6315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101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41203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102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0616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103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471128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sp>
        <p:nvSpPr>
          <p:cNvPr id="104" name="文字版面配置區 2"/>
          <p:cNvSpPr>
            <a:spLocks noGrp="1"/>
          </p:cNvSpPr>
          <p:nvPr>
            <p:ph type="body" sz="quarter" idx="19" hasCustomPrompt="1"/>
          </p:nvPr>
        </p:nvSpPr>
        <p:spPr>
          <a:xfrm>
            <a:off x="5469156" y="536091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7</a:t>
            </a:r>
            <a:endParaRPr lang="zh-TW" altLang="en-US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51" name="群組 5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1" name="圖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2" name="群組 5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2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164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19573" y="426482"/>
              <a:ext cx="11152855" cy="600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6" y="2358953"/>
            <a:ext cx="3109764" cy="2113306"/>
          </a:xfrm>
          <a:prstGeom prst="rect">
            <a:avLst/>
          </a:prstGeom>
        </p:spPr>
      </p:pic>
      <p:sp>
        <p:nvSpPr>
          <p:cNvPr id="7" name="文字版面配置區 12"/>
          <p:cNvSpPr>
            <a:spLocks noGrp="1"/>
          </p:cNvSpPr>
          <p:nvPr>
            <p:ph type="body" sz="quarter" idx="10" hasCustomPrompt="1"/>
          </p:nvPr>
        </p:nvSpPr>
        <p:spPr>
          <a:xfrm>
            <a:off x="4088880" y="2991516"/>
            <a:ext cx="7697848" cy="6186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Chapter </a:t>
            </a:r>
            <a:r>
              <a:rPr lang="en-US" altLang="zh-TW" dirty="0" err="1"/>
              <a:t>Toptic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38895" y="6175173"/>
            <a:ext cx="12404202" cy="787346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4089400" y="3610139"/>
            <a:ext cx="61214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41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71"/>
          <p:cNvSpPr>
            <a:spLocks noGrp="1"/>
          </p:cNvSpPr>
          <p:nvPr>
            <p:ph type="body" sz="quarter" idx="10" hasCustomPrompt="1"/>
          </p:nvPr>
        </p:nvSpPr>
        <p:spPr>
          <a:xfrm>
            <a:off x="3808577" y="3241171"/>
            <a:ext cx="6597650" cy="537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ELAN Haptic Pad Solution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672790" y="2916821"/>
            <a:ext cx="1779503" cy="1186194"/>
            <a:chOff x="1906244" y="3165569"/>
            <a:chExt cx="1406335" cy="937445"/>
          </a:xfrm>
        </p:grpSpPr>
        <p:sp>
          <p:nvSpPr>
            <p:cNvPr id="7" name="图文框 1"/>
            <p:cNvSpPr>
              <a:spLocks noChangeAspect="1"/>
            </p:cNvSpPr>
            <p:nvPr/>
          </p:nvSpPr>
          <p:spPr>
            <a:xfrm rot="10800000" flipH="1" flipV="1">
              <a:off x="2468880" y="3165569"/>
              <a:ext cx="843699" cy="937445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solidFill>
              <a:srgbClr val="3E8494"/>
            </a:solidFill>
            <a:ln>
              <a:solidFill>
                <a:srgbClr val="3E849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98">
                <a:solidFill>
                  <a:srgbClr val="226597"/>
                </a:solidFill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244" y="3251942"/>
              <a:ext cx="1125270" cy="764701"/>
            </a:xfrm>
            <a:prstGeom prst="rect">
              <a:avLst/>
            </a:prstGeom>
          </p:spPr>
        </p:pic>
      </p:grpSp>
      <p:sp>
        <p:nvSpPr>
          <p:cNvPr id="19" name="文字版面配置區 18"/>
          <p:cNvSpPr>
            <a:spLocks noGrp="1"/>
          </p:cNvSpPr>
          <p:nvPr>
            <p:ph type="body" sz="quarter" idx="11" hasCustomPrompt="1"/>
          </p:nvPr>
        </p:nvSpPr>
        <p:spPr>
          <a:xfrm>
            <a:off x="3808577" y="3778666"/>
            <a:ext cx="4467061" cy="320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8" name="手繪多邊形 17"/>
          <p:cNvSpPr/>
          <p:nvPr/>
        </p:nvSpPr>
        <p:spPr>
          <a:xfrm>
            <a:off x="54577" y="0"/>
            <a:ext cx="1273417" cy="446395"/>
          </a:xfrm>
          <a:custGeom>
            <a:avLst/>
            <a:gdLst>
              <a:gd name="connsiteX0" fmla="*/ 1057517 w 1273417"/>
              <a:gd name="connsiteY0" fmla="*/ 0 h 446395"/>
              <a:gd name="connsiteX1" fmla="*/ 1273417 w 1273417"/>
              <a:gd name="connsiteY1" fmla="*/ 0 h 446395"/>
              <a:gd name="connsiteX2" fmla="*/ 215900 w 1273417"/>
              <a:gd name="connsiteY2" fmla="*/ 446395 h 446395"/>
              <a:gd name="connsiteX3" fmla="*/ 0 w 1273417"/>
              <a:gd name="connsiteY3" fmla="*/ 446395 h 44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417" h="446395">
                <a:moveTo>
                  <a:pt x="1057517" y="0"/>
                </a:moveTo>
                <a:lnTo>
                  <a:pt x="1273417" y="0"/>
                </a:lnTo>
                <a:lnTo>
                  <a:pt x="215900" y="446395"/>
                </a:lnTo>
                <a:lnTo>
                  <a:pt x="0" y="446395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94610" y="0"/>
            <a:ext cx="598512" cy="161507"/>
          </a:xfrm>
          <a:custGeom>
            <a:avLst/>
            <a:gdLst>
              <a:gd name="connsiteX0" fmla="*/ 382613 w 598512"/>
              <a:gd name="connsiteY0" fmla="*/ 0 h 161507"/>
              <a:gd name="connsiteX1" fmla="*/ 598512 w 598512"/>
              <a:gd name="connsiteY1" fmla="*/ 0 h 161507"/>
              <a:gd name="connsiteX2" fmla="*/ 215899 w 598512"/>
              <a:gd name="connsiteY2" fmla="*/ 161507 h 161507"/>
              <a:gd name="connsiteX3" fmla="*/ 0 w 598512"/>
              <a:gd name="connsiteY3" fmla="*/ 161507 h 1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512" h="161507">
                <a:moveTo>
                  <a:pt x="382613" y="0"/>
                </a:moveTo>
                <a:lnTo>
                  <a:pt x="598512" y="0"/>
                </a:lnTo>
                <a:lnTo>
                  <a:pt x="215899" y="161507"/>
                </a:lnTo>
                <a:lnTo>
                  <a:pt x="0" y="161507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flipH="1" flipV="1">
            <a:off x="10918583" y="6411605"/>
            <a:ext cx="1273417" cy="446395"/>
            <a:chOff x="11037333" y="5969638"/>
            <a:chExt cx="1273417" cy="446395"/>
          </a:xfrm>
        </p:grpSpPr>
        <p:sp>
          <p:nvSpPr>
            <p:cNvPr id="22" name="手繪多邊形 21"/>
            <p:cNvSpPr/>
            <p:nvPr/>
          </p:nvSpPr>
          <p:spPr>
            <a:xfrm>
              <a:off x="11037333" y="5969638"/>
              <a:ext cx="1273417" cy="446395"/>
            </a:xfrm>
            <a:custGeom>
              <a:avLst/>
              <a:gdLst>
                <a:gd name="connsiteX0" fmla="*/ 1057517 w 1273417"/>
                <a:gd name="connsiteY0" fmla="*/ 0 h 446395"/>
                <a:gd name="connsiteX1" fmla="*/ 1273417 w 1273417"/>
                <a:gd name="connsiteY1" fmla="*/ 0 h 446395"/>
                <a:gd name="connsiteX2" fmla="*/ 215900 w 1273417"/>
                <a:gd name="connsiteY2" fmla="*/ 446395 h 446395"/>
                <a:gd name="connsiteX3" fmla="*/ 0 w 1273417"/>
                <a:gd name="connsiteY3" fmla="*/ 446395 h 44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417" h="446395">
                  <a:moveTo>
                    <a:pt x="1057517" y="0"/>
                  </a:moveTo>
                  <a:lnTo>
                    <a:pt x="1273417" y="0"/>
                  </a:lnTo>
                  <a:lnTo>
                    <a:pt x="215900" y="446395"/>
                  </a:lnTo>
                  <a:lnTo>
                    <a:pt x="0" y="446395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11077366" y="5969638"/>
              <a:ext cx="598512" cy="161507"/>
            </a:xfrm>
            <a:custGeom>
              <a:avLst/>
              <a:gdLst>
                <a:gd name="connsiteX0" fmla="*/ 382613 w 598512"/>
                <a:gd name="connsiteY0" fmla="*/ 0 h 161507"/>
                <a:gd name="connsiteX1" fmla="*/ 598512 w 598512"/>
                <a:gd name="connsiteY1" fmla="*/ 0 h 161507"/>
                <a:gd name="connsiteX2" fmla="*/ 215899 w 598512"/>
                <a:gd name="connsiteY2" fmla="*/ 161507 h 161507"/>
                <a:gd name="connsiteX3" fmla="*/ 0 w 598512"/>
                <a:gd name="connsiteY3" fmla="*/ 161507 h 1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12" h="161507">
                  <a:moveTo>
                    <a:pt x="382613" y="0"/>
                  </a:moveTo>
                  <a:lnTo>
                    <a:pt x="598512" y="0"/>
                  </a:lnTo>
                  <a:lnTo>
                    <a:pt x="215899" y="161507"/>
                  </a:lnTo>
                  <a:lnTo>
                    <a:pt x="0" y="161507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6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35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23354" y="596481"/>
            <a:ext cx="10398530" cy="35038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TW" dirty="0"/>
              <a:t>that even needs a subtitle</a:t>
            </a:r>
            <a:endParaRPr lang="zh-TW" altLang="en-US" dirty="0"/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023353" y="134177"/>
            <a:ext cx="10988085" cy="546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which is </a:t>
            </a:r>
            <a:r>
              <a:rPr lang="en-US" altLang="zh-TW" dirty="0" err="1"/>
              <a:t>soooooooo</a:t>
            </a:r>
            <a:r>
              <a:rPr lang="en-US" altLang="zh-TW" dirty="0"/>
              <a:t> long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3" name="矩形 12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07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5240"/>
            <a:ext cx="12192000" cy="6858000"/>
          </a:xfrm>
          <a:prstGeom prst="rect">
            <a:avLst/>
          </a:prstGeom>
          <a:gradFill flip="none" rotWithShape="1">
            <a:gsLst>
              <a:gs pos="52600">
                <a:schemeClr val="bg1"/>
              </a:gs>
              <a:gs pos="0">
                <a:srgbClr val="EDF9FA"/>
              </a:gs>
              <a:gs pos="100000">
                <a:srgbClr val="F6FC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845095" y="3845242"/>
            <a:ext cx="34493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solidFill>
                  <a:srgbClr val="5AA8BA"/>
                </a:solidFill>
              </a:rPr>
              <a:t>ELAN Microelectronics Corporation</a:t>
            </a:r>
            <a:endParaRPr lang="zh-TW" altLang="en-US" sz="1400" dirty="0">
              <a:solidFill>
                <a:srgbClr val="5AA8BA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06567" y="2373688"/>
            <a:ext cx="348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zh-TW" altLang="en-US" sz="4000" b="1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0" y="2360532"/>
            <a:ext cx="3109764" cy="211330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7" b="68613"/>
          <a:stretch/>
        </p:blipFill>
        <p:spPr>
          <a:xfrm>
            <a:off x="6228961" y="3216237"/>
            <a:ext cx="681588" cy="4943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24481" y="5821381"/>
            <a:ext cx="12404202" cy="11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642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4BE1D723-8F53-4F53-90B0-1982A396982E}" type="datetime1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41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9184DA70-C731-4C70-880D-CCD4705E623C}" type="datetime1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gradFill flip="none" rotWithShape="1">
            <a:gsLst>
              <a:gs pos="0">
                <a:srgbClr val="66CCFF">
                  <a:shade val="30000"/>
                  <a:satMod val="115000"/>
                  <a:alpha val="80000"/>
                </a:srgbClr>
              </a:gs>
              <a:gs pos="50000">
                <a:srgbClr val="66CCFF">
                  <a:shade val="67500"/>
                  <a:satMod val="115000"/>
                </a:srgbClr>
              </a:gs>
              <a:gs pos="100000">
                <a:srgbClr val="66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135374" y="6383548"/>
            <a:ext cx="3056626" cy="47445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  <a:alpha val="70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447007" y="6488668"/>
            <a:ext cx="245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PiXORD</a:t>
            </a:r>
            <a:r>
              <a:rPr lang="en-US" altLang="zh-TW" b="1" i="1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Corporation</a:t>
            </a:r>
            <a:endParaRPr lang="zh-TW" alt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82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45067" y="1557867"/>
            <a:ext cx="10735733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428300" y="491767"/>
            <a:ext cx="11360800" cy="7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6600" y="1816101"/>
            <a:ext cx="10744200" cy="4127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682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580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88689" y="635635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00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374228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8" name="圖片版面配置區 6"/>
          <p:cNvSpPr>
            <a:spLocks noGrp="1"/>
          </p:cNvSpPr>
          <p:nvPr>
            <p:ph type="pic" sz="quarter" idx="14"/>
          </p:nvPr>
        </p:nvSpPr>
        <p:spPr>
          <a:xfrm>
            <a:off x="3328672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圖片版面配置區 6"/>
          <p:cNvSpPr>
            <a:spLocks noGrp="1"/>
          </p:cNvSpPr>
          <p:nvPr>
            <p:ph type="pic" sz="quarter" idx="15"/>
          </p:nvPr>
        </p:nvSpPr>
        <p:spPr>
          <a:xfrm>
            <a:off x="6283116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1" name="圖片版面配置區 6"/>
          <p:cNvSpPr>
            <a:spLocks noGrp="1"/>
          </p:cNvSpPr>
          <p:nvPr>
            <p:ph type="pic" sz="quarter" idx="17"/>
          </p:nvPr>
        </p:nvSpPr>
        <p:spPr>
          <a:xfrm>
            <a:off x="374228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2" name="圖片版面配置區 6"/>
          <p:cNvSpPr>
            <a:spLocks noGrp="1"/>
          </p:cNvSpPr>
          <p:nvPr>
            <p:ph type="pic" sz="quarter" idx="18"/>
          </p:nvPr>
        </p:nvSpPr>
        <p:spPr>
          <a:xfrm>
            <a:off x="3328672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3" name="圖片版面配置區 6"/>
          <p:cNvSpPr>
            <a:spLocks noGrp="1"/>
          </p:cNvSpPr>
          <p:nvPr>
            <p:ph type="pic" sz="quarter" idx="19"/>
          </p:nvPr>
        </p:nvSpPr>
        <p:spPr>
          <a:xfrm>
            <a:off x="6283116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56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24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27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37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53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05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87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7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24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481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693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80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5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801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30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09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53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57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46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360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74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98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5" y="6137998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58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2" y="327227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163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2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889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3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0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1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5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597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1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290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9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01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9141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88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09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617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3964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0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47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989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621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045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40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02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8868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8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376CB-8973-441B-8B0D-E7AB98C54962}" type="datetimeFigureOut">
              <a:rPr lang="zh-TW" altLang="en-US" smtClean="0"/>
              <a:pPr/>
              <a:t>2021/5/6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4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EB58-3748-40A8-AB3F-C5404D7BE3B6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8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2021/5/6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5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Relationship Id="rId4" Type="http://schemas.openxmlformats.org/officeDocument/2006/relationships/hyperlink" Target="https://www.physionet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?topic=imageDataset" TargetMode="External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ics.uci.edu/ml/datasets/Wine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66.xml"/><Relationship Id="rId6" Type="http://schemas.openxmlformats.org/officeDocument/2006/relationships/hyperlink" Target="https://archive.ics.uci.edu/ml/datasets/Iri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datase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err="1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手把手實作</a:t>
            </a:r>
            <a:r>
              <a:rPr lang="en-US" altLang="zh-TW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義隆電子 人工智慧研發部 黃志勝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219202"/>
            <a:ext cx="10515600" cy="4351337"/>
          </a:xfrm>
        </p:spPr>
        <p:txBody>
          <a:bodyPr/>
          <a:lstStyle/>
          <a:p>
            <a:r>
              <a:rPr lang="en-US" altLang="zh-TW" dirty="0" smtClean="0"/>
              <a:t>CIFAR10: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://www.cs.toronto.edu/~</a:t>
            </a:r>
            <a:r>
              <a:rPr lang="en-US" altLang="zh-TW" dirty="0" smtClean="0">
                <a:hlinkClick r:id="rId2"/>
              </a:rPr>
              <a:t>kriz/cifar.html</a:t>
            </a:r>
            <a:endParaRPr lang="en-US" altLang="zh-TW" dirty="0" smtClean="0"/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 set: 50,000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with 10 classes (</a:t>
            </a:r>
            <a:r>
              <a:rPr lang="en-US" altLang="zh-TW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5000</a:t>
            </a:r>
            <a:r>
              <a:rPr lang="zh-TW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images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per class)</a:t>
            </a:r>
          </a:p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Testing set:10,000 (</a:t>
            </a:r>
            <a:r>
              <a:rPr lang="en-US" altLang="zh-TW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1000</a:t>
            </a:r>
            <a:r>
              <a:rPr lang="zh-TW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images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per class)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1636" y="2741609"/>
            <a:ext cx="7602582" cy="39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5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0"/>
            <a:ext cx="10515600" cy="1325562"/>
          </a:xfrm>
        </p:spPr>
        <p:txBody>
          <a:bodyPr/>
          <a:lstStyle/>
          <a:p>
            <a:pPr algn="ctr"/>
            <a:r>
              <a:rPr lang="en-US" altLang="zh-TW" dirty="0" smtClean="0"/>
              <a:t>CIFAR-100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6327" y="1054102"/>
            <a:ext cx="5189913" cy="570229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en-US" altLang="zh-TW" b="1" dirty="0"/>
              <a:t>The CIFAR-100 </a:t>
            </a:r>
            <a:r>
              <a:rPr lang="en-US" altLang="zh-TW" b="1" dirty="0" smtClean="0"/>
              <a:t>dataset</a:t>
            </a:r>
          </a:p>
          <a:p>
            <a:pPr algn="just">
              <a:lnSpc>
                <a:spcPct val="100000"/>
              </a:lnSpc>
            </a:pPr>
            <a:r>
              <a:rPr lang="en-US" altLang="zh-TW" dirty="0"/>
              <a:t>This dataset is just like the CIFAR-10, except it has 100 classes containing 600 images each. </a:t>
            </a:r>
            <a:endParaRPr lang="en-US" altLang="zh-TW" dirty="0" smtClean="0"/>
          </a:p>
          <a:p>
            <a:pPr algn="just">
              <a:lnSpc>
                <a:spcPct val="100000"/>
              </a:lnSpc>
            </a:pPr>
            <a:r>
              <a:rPr lang="en-US" altLang="zh-TW" dirty="0" smtClean="0"/>
              <a:t>There </a:t>
            </a:r>
            <a:r>
              <a:rPr lang="en-US" altLang="zh-TW" dirty="0"/>
              <a:t>are 500 training images and 100 testing images per class. The 100 classes in the CIFAR-100 are grouped into 20 </a:t>
            </a:r>
            <a:r>
              <a:rPr lang="en-US" altLang="zh-TW" dirty="0" err="1"/>
              <a:t>superclasses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algn="just">
              <a:lnSpc>
                <a:spcPct val="100000"/>
              </a:lnSpc>
            </a:pPr>
            <a:r>
              <a:rPr lang="en-US" altLang="zh-TW" dirty="0" smtClean="0"/>
              <a:t>Each </a:t>
            </a:r>
            <a:r>
              <a:rPr lang="en-US" altLang="zh-TW" dirty="0"/>
              <a:t>image comes with a "fine" label (the class to which it belongs) and a "coarse" label (the superclass to which it belongs</a:t>
            </a:r>
            <a:r>
              <a:rPr lang="en-US" altLang="zh-TW" dirty="0" smtClean="0"/>
              <a:t>).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6667" r="50417" b="19852"/>
          <a:stretch/>
        </p:blipFill>
        <p:spPr>
          <a:xfrm>
            <a:off x="5845377" y="1808480"/>
            <a:ext cx="6346623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Pytorch</a:t>
            </a:r>
            <a:r>
              <a:rPr lang="zh-TW" altLang="en-US" b="1" dirty="0"/>
              <a:t>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 smtClean="0"/>
              <a:t>實際操作</a:t>
            </a:r>
            <a:endParaRPr lang="en-US" altLang="zh-TW" sz="5400" dirty="0" smtClean="0"/>
          </a:p>
        </p:txBody>
      </p:sp>
    </p:spTree>
    <p:extLst>
      <p:ext uri="{BB962C8B-B14F-4D97-AF65-F5344CB8AC3E}">
        <p14:creationId xmlns:p14="http://schemas.microsoft.com/office/powerpoint/2010/main" val="308630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其他</a:t>
            </a:r>
            <a:r>
              <a:rPr lang="zh-TW" altLang="en-US" dirty="0" smtClean="0"/>
              <a:t>公開資料庫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Kaggle: </a:t>
            </a:r>
            <a:r>
              <a:rPr lang="en-US" altLang="zh-TW" b="1" dirty="0" smtClean="0"/>
              <a:t>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www.kaggle.com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err="1"/>
              <a:t>PhysioNet</a:t>
            </a:r>
            <a:r>
              <a:rPr lang="en-US" altLang="zh-TW" dirty="0" smtClean="0"/>
              <a:t>: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://www.physionet.org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38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私有資料庫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 smtClean="0"/>
              <a:t>私有資料庫如何在</a:t>
            </a:r>
            <a:r>
              <a:rPr lang="en-US" altLang="zh-TW" dirty="0" err="1" smtClean="0"/>
              <a:t>pytorch</a:t>
            </a:r>
            <a:r>
              <a:rPr lang="zh-TW" altLang="en-US" dirty="0" smtClean="0"/>
              <a:t>內讀取。</a:t>
            </a:r>
            <a:endParaRPr lang="en-US" altLang="zh-TW" dirty="0" smtClean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我們將用</a:t>
            </a:r>
            <a:r>
              <a:rPr lang="en-US" altLang="zh-TW" dirty="0" err="1" smtClean="0"/>
              <a:t>kaggle</a:t>
            </a:r>
            <a:r>
              <a:rPr lang="zh-TW" altLang="en-US" dirty="0" smtClean="0"/>
              <a:t>內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相關的圖庫進行</a:t>
            </a:r>
            <a:r>
              <a:rPr lang="zh-TW" altLang="en-US" dirty="0"/>
              <a:t>實際</a:t>
            </a:r>
            <a:r>
              <a:rPr lang="zh-TW" altLang="en-US" dirty="0" smtClean="0"/>
              <a:t>操作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www.kaggle.com/datasets?topic=imageDataset</a:t>
            </a:r>
            <a:endParaRPr lang="en-US" altLang="zh-TW" b="1" dirty="0" smtClean="0"/>
          </a:p>
          <a:p>
            <a:pPr fontAlgn="base"/>
            <a:r>
              <a:rPr lang="en-US" altLang="zh-TW" b="1" dirty="0" smtClean="0"/>
              <a:t>Car </a:t>
            </a:r>
            <a:r>
              <a:rPr lang="en-US" altLang="zh-TW" b="1" dirty="0"/>
              <a:t>Brands </a:t>
            </a:r>
            <a:r>
              <a:rPr lang="en-US" altLang="zh-TW" b="1" dirty="0" smtClean="0"/>
              <a:t>Images:</a:t>
            </a:r>
            <a:r>
              <a:rPr lang="zh-TW" altLang="en-US" b="1" dirty="0" smtClean="0"/>
              <a:t> </a:t>
            </a:r>
            <a:r>
              <a:rPr lang="en-US" altLang="zh-TW" dirty="0" smtClean="0"/>
              <a:t>https</a:t>
            </a:r>
            <a:r>
              <a:rPr lang="en-US" altLang="zh-TW" dirty="0"/>
              <a:t>://www.kaggle.com/yamaerenay/100-images-of-top-50-car-brands</a:t>
            </a:r>
          </a:p>
          <a:p>
            <a:pPr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371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Car</a:t>
            </a:r>
            <a:r>
              <a:rPr lang="zh-TW" altLang="en-US" dirty="0" smtClean="0"/>
              <a:t> </a:t>
            </a:r>
            <a:r>
              <a:rPr lang="en-US" altLang="zh-TW" dirty="0" smtClean="0"/>
              <a:t>Brands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Build a Computer Vision model to predict whether a car image belongs to a luxury or mass-market car </a:t>
            </a:r>
            <a:r>
              <a:rPr lang="en-US" altLang="zh-TW" dirty="0" smtClean="0"/>
              <a:t>brand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4" t="12889" r="4750" b="6963"/>
          <a:stretch/>
        </p:blipFill>
        <p:spPr>
          <a:xfrm>
            <a:off x="1818640" y="2726134"/>
            <a:ext cx="8270240" cy="39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9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52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1.</a:t>
            </a:r>
            <a:r>
              <a:rPr lang="zh-TW" altLang="en-US" sz="4800" dirty="0" smtClean="0"/>
              <a:t> 公開資料庫</a:t>
            </a:r>
            <a:endParaRPr lang="en-US" altLang="zh-TW" sz="4800" dirty="0" smtClean="0"/>
          </a:p>
          <a:p>
            <a:pPr marL="538163" indent="0">
              <a:buNone/>
            </a:pP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UCI</a:t>
            </a:r>
            <a:r>
              <a:rPr lang="zh-TW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database, </a:t>
            </a:r>
          </a:p>
          <a:p>
            <a:pPr marL="538163" indent="0">
              <a:buNone/>
            </a:pP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MNIST, </a:t>
            </a:r>
          </a:p>
          <a:p>
            <a:pPr marL="538163" indent="0">
              <a:buNone/>
            </a:pP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ImageNet, </a:t>
            </a:r>
          </a:p>
          <a:p>
            <a:pPr marL="538163" indent="0">
              <a:buNone/>
            </a:pP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MS-COCO,… etc.</a:t>
            </a:r>
          </a:p>
          <a:p>
            <a:r>
              <a:rPr lang="en-US" altLang="zh-TW" sz="4800" dirty="0" smtClean="0"/>
              <a:t>2.</a:t>
            </a:r>
            <a:r>
              <a:rPr lang="zh-TW" altLang="en-US" sz="4800" dirty="0" smtClean="0"/>
              <a:t> 私有資料庫</a:t>
            </a:r>
            <a:endParaRPr lang="en-US" altLang="zh-TW" sz="4800" dirty="0" smtClean="0"/>
          </a:p>
        </p:txBody>
      </p:sp>
    </p:spTree>
    <p:extLst>
      <p:ext uri="{BB962C8B-B14F-4D97-AF65-F5344CB8AC3E}">
        <p14:creationId xmlns:p14="http://schemas.microsoft.com/office/powerpoint/2010/main" val="39096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機器學習的資料庫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25" y="1828802"/>
            <a:ext cx="4205844" cy="4351337"/>
          </a:xfrm>
        </p:spPr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UCI</a:t>
            </a:r>
            <a:r>
              <a:rPr lang="zh-TW" altLang="en-US" dirty="0" smtClean="0">
                <a:hlinkClick r:id="rId2"/>
              </a:rPr>
              <a:t> </a:t>
            </a:r>
            <a:r>
              <a:rPr lang="en-US" altLang="zh-TW" dirty="0" smtClean="0">
                <a:hlinkClick r:id="rId2"/>
              </a:rPr>
              <a:t>database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407"/>
          <a:stretch/>
        </p:blipFill>
        <p:spPr>
          <a:xfrm>
            <a:off x="130629" y="2471059"/>
            <a:ext cx="3276600" cy="23120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5511" y="1555184"/>
            <a:ext cx="2915815" cy="4898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8404" y="1918769"/>
            <a:ext cx="5260804" cy="20726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92866" y="1555184"/>
            <a:ext cx="4937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hlinkClick r:id="rId6"/>
              </a:rPr>
              <a:t>Link</a:t>
            </a:r>
            <a:endParaRPr lang="zh-TW" altLang="en-US" sz="2800" dirty="0"/>
          </a:p>
        </p:txBody>
      </p:sp>
      <p:sp>
        <p:nvSpPr>
          <p:cNvPr id="10" name="圓角矩形 9"/>
          <p:cNvSpPr/>
          <p:nvPr/>
        </p:nvSpPr>
        <p:spPr>
          <a:xfrm>
            <a:off x="3551934" y="1991360"/>
            <a:ext cx="2667002" cy="55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910" y="4783081"/>
            <a:ext cx="5259600" cy="182381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98404" y="4093382"/>
            <a:ext cx="4937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hlinkClick r:id="rId8"/>
              </a:rPr>
              <a:t>Link</a:t>
            </a:r>
            <a:endParaRPr lang="zh-TW" altLang="en-US" sz="2800" dirty="0"/>
          </a:p>
        </p:txBody>
      </p:sp>
      <p:sp>
        <p:nvSpPr>
          <p:cNvPr id="14" name="圓角矩形 13"/>
          <p:cNvSpPr/>
          <p:nvPr/>
        </p:nvSpPr>
        <p:spPr>
          <a:xfrm>
            <a:off x="3540611" y="3084319"/>
            <a:ext cx="2667002" cy="55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88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Learning Model</a:t>
            </a:r>
            <a:endParaRPr lang="zh-TW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4210765" y="1457980"/>
            <a:ext cx="3922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結構</a:t>
            </a:r>
            <a:r>
              <a:rPr lang="zh-TW" altLang="en-US" sz="2800" dirty="0" smtClean="0"/>
              <a:t>資料</a:t>
            </a:r>
            <a:r>
              <a:rPr lang="en-US" altLang="zh-TW" sz="2800" dirty="0" smtClean="0"/>
              <a:t>-learning model</a:t>
            </a:r>
            <a:endParaRPr lang="zh-TW" altLang="en-US" sz="2800" dirty="0"/>
          </a:p>
        </p:txBody>
      </p:sp>
      <p:sp>
        <p:nvSpPr>
          <p:cNvPr id="21" name="圓角矩形 20"/>
          <p:cNvSpPr/>
          <p:nvPr/>
        </p:nvSpPr>
        <p:spPr>
          <a:xfrm>
            <a:off x="5120640" y="2524780"/>
            <a:ext cx="2011680" cy="10972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Model</a:t>
            </a:r>
            <a:endParaRPr lang="zh-TW" altLang="en-US" sz="4000" dirty="0"/>
          </a:p>
        </p:txBody>
      </p:sp>
      <p:sp>
        <p:nvSpPr>
          <p:cNvPr id="22" name="圓角矩形 21"/>
          <p:cNvSpPr/>
          <p:nvPr/>
        </p:nvSpPr>
        <p:spPr>
          <a:xfrm>
            <a:off x="2316480" y="2524780"/>
            <a:ext cx="2011680" cy="10972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data</a:t>
            </a:r>
            <a:endParaRPr lang="zh-TW" altLang="en-US" sz="4000" dirty="0"/>
          </a:p>
        </p:txBody>
      </p:sp>
      <p:sp>
        <p:nvSpPr>
          <p:cNvPr id="23" name="圓角矩形 22"/>
          <p:cNvSpPr/>
          <p:nvPr/>
        </p:nvSpPr>
        <p:spPr>
          <a:xfrm>
            <a:off x="7955280" y="2524780"/>
            <a:ext cx="2011680" cy="10972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Target</a:t>
            </a:r>
            <a:endParaRPr lang="zh-TW" altLang="en-US" sz="4000" dirty="0"/>
          </a:p>
        </p:txBody>
      </p:sp>
      <p:cxnSp>
        <p:nvCxnSpPr>
          <p:cNvPr id="24" name="直線單箭頭接點 23"/>
          <p:cNvCxnSpPr>
            <a:stCxn id="22" idx="3"/>
            <a:endCxn id="21" idx="1"/>
          </p:cNvCxnSpPr>
          <p:nvPr/>
        </p:nvCxnSpPr>
        <p:spPr>
          <a:xfrm>
            <a:off x="4328160" y="3073420"/>
            <a:ext cx="79248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1" idx="3"/>
            <a:endCxn id="23" idx="1"/>
          </p:cNvCxnSpPr>
          <p:nvPr/>
        </p:nvCxnSpPr>
        <p:spPr>
          <a:xfrm>
            <a:off x="7132320" y="3073420"/>
            <a:ext cx="82296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30263" y="3622060"/>
                <a:ext cx="23841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63" y="3622060"/>
                <a:ext cx="238411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8008391" y="3622060"/>
                <a:ext cx="19054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91" y="3622060"/>
                <a:ext cx="19054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940979" y="3634621"/>
                <a:ext cx="3709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979" y="3634621"/>
                <a:ext cx="37099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770120" y="4785360"/>
                <a:ext cx="260539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120" y="4785360"/>
                <a:ext cx="2605393" cy="738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15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292725"/>
            <a:ext cx="10515600" cy="1325562"/>
          </a:xfrm>
        </p:spPr>
        <p:txBody>
          <a:bodyPr/>
          <a:lstStyle/>
          <a:p>
            <a:pPr algn="ctr"/>
            <a:r>
              <a:rPr lang="zh-TW" altLang="en-US" dirty="0"/>
              <a:t>機器學習的</a:t>
            </a:r>
            <a:r>
              <a:rPr lang="zh-TW" altLang="en-US" dirty="0" smtClean="0"/>
              <a:t>資料庫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結構資料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2447" y="2151687"/>
            <a:ext cx="5455920" cy="33375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2151687"/>
            <a:ext cx="2667000" cy="33528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12520" y="1687403"/>
            <a:ext cx="300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IRIS</a:t>
            </a:r>
            <a:endParaRPr lang="zh-TW" altLang="en-US" sz="11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329747" y="1687403"/>
            <a:ext cx="300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WINE</a:t>
            </a:r>
            <a:endParaRPr lang="zh-TW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22498" y="5504487"/>
                <a:ext cx="43034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150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" y="5504487"/>
                <a:ext cx="430348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5484" y="6037887"/>
                <a:ext cx="37975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150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4" y="6037887"/>
                <a:ext cx="379751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33738" y="5586213"/>
                <a:ext cx="44990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178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38" y="5586213"/>
                <a:ext cx="4499052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986724" y="6119613"/>
                <a:ext cx="37975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178</m:t>
                          </m:r>
                          <m:r>
                            <a:rPr lang="en-US" altLang="zh-TW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724" y="6119613"/>
                <a:ext cx="3797514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1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4906316" cy="1325562"/>
          </a:xfrm>
        </p:spPr>
        <p:txBody>
          <a:bodyPr/>
          <a:lstStyle/>
          <a:p>
            <a:pPr algn="ctr"/>
            <a:r>
              <a:rPr lang="zh-TW" altLang="en-US" dirty="0"/>
              <a:t>機器學習的資料庫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9367" y="1691322"/>
            <a:ext cx="5418514" cy="4351337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如果覺得要一個一個去下載和理解太麻煩。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>
                <a:hlinkClick r:id="rId3"/>
              </a:rPr>
              <a:t>Sklearn database</a:t>
            </a:r>
            <a:endParaRPr lang="en-US" altLang="zh-TW" sz="24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443" y="0"/>
            <a:ext cx="6440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4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機器學習的資料庫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 smtClean="0"/>
              <a:t>實際操作</a:t>
            </a:r>
            <a:endParaRPr lang="en-US" altLang="zh-TW" sz="5400" dirty="0" smtClean="0"/>
          </a:p>
        </p:txBody>
      </p:sp>
    </p:spTree>
    <p:extLst>
      <p:ext uri="{BB962C8B-B14F-4D97-AF65-F5344CB8AC3E}">
        <p14:creationId xmlns:p14="http://schemas.microsoft.com/office/powerpoint/2010/main" val="221754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6796644" cy="1325562"/>
          </a:xfrm>
        </p:spPr>
        <p:txBody>
          <a:bodyPr/>
          <a:lstStyle/>
          <a:p>
            <a:pPr algn="ctr"/>
            <a:r>
              <a:rPr lang="en-US" altLang="zh-TW" b="1" dirty="0" err="1" smtClean="0"/>
              <a:t>Pytorch</a:t>
            </a:r>
            <a:r>
              <a:rPr lang="zh-TW" altLang="en-US" b="1" dirty="0" smtClean="0"/>
              <a:t>資料庫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2"/>
            <a:ext cx="6557159" cy="4351337"/>
          </a:xfrm>
        </p:spPr>
        <p:txBody>
          <a:bodyPr/>
          <a:lstStyle/>
          <a:p>
            <a:r>
              <a:rPr lang="zh-TW" altLang="en-US" dirty="0" smtClean="0"/>
              <a:t>一般</a:t>
            </a:r>
            <a:r>
              <a:rPr lang="en-US" altLang="zh-TW" dirty="0" smtClean="0"/>
              <a:t>CV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deep learning</a:t>
            </a:r>
            <a:r>
              <a:rPr lang="zh-TW" altLang="en-US" dirty="0" smtClean="0"/>
              <a:t>課程都以</a:t>
            </a:r>
            <a:r>
              <a:rPr lang="en-US" altLang="zh-TW" dirty="0" smtClean="0"/>
              <a:t>MNIST</a:t>
            </a:r>
            <a:r>
              <a:rPr lang="zh-TW" altLang="en-US" dirty="0" smtClean="0"/>
              <a:t>為課程範例資料庫。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Pytorch</a:t>
            </a:r>
            <a:r>
              <a:rPr lang="zh-TW" altLang="en-US" dirty="0" smtClean="0"/>
              <a:t>已經提供很好的協助資料庫下載的模組</a:t>
            </a:r>
            <a:r>
              <a:rPr lang="en-US" altLang="zh-TW" dirty="0" err="1" smtClean="0"/>
              <a:t>torchvision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MNIST</a:t>
            </a:r>
          </a:p>
          <a:p>
            <a:r>
              <a:rPr lang="en-US" altLang="zh-TW" dirty="0" smtClean="0"/>
              <a:t>CIFAR10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2914" y="148048"/>
            <a:ext cx="4659086" cy="6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0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MNIST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2515" y="1251859"/>
            <a:ext cx="10838212" cy="4351337"/>
          </a:xfrm>
        </p:spPr>
        <p:txBody>
          <a:bodyPr/>
          <a:lstStyle/>
          <a:p>
            <a:r>
              <a:rPr lang="en-US" altLang="zh-TW" dirty="0"/>
              <a:t>MNIST: http://yann.lecun.com/exdb/mnist/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545" r="31479" b="51315"/>
          <a:stretch/>
        </p:blipFill>
        <p:spPr>
          <a:xfrm>
            <a:off x="632098" y="2089129"/>
            <a:ext cx="4419600" cy="15581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19" y="1968842"/>
            <a:ext cx="6546347" cy="40509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2133" y="4218438"/>
            <a:ext cx="5024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Training set: 60,000</a:t>
            </a:r>
            <a:r>
              <a:rPr lang="zh-TW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(10,000</a:t>
            </a:r>
            <a:r>
              <a:rPr lang="zh-TW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images per class</a:t>
            </a:r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Testing set:10,000</a:t>
            </a:r>
            <a:r>
              <a:rPr lang="zh-TW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(1000</a:t>
            </a:r>
            <a:r>
              <a:rPr lang="zh-TW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images per class</a:t>
            </a:r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446" y="5824275"/>
            <a:ext cx="4985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Kaggle: </a:t>
            </a:r>
            <a:r>
              <a:rPr lang="en-US" altLang="zh-TW" dirty="0"/>
              <a:t>https://www.kaggle.com/c/digit-recognizer</a:t>
            </a:r>
          </a:p>
        </p:txBody>
      </p:sp>
    </p:spTree>
    <p:extLst>
      <p:ext uri="{BB962C8B-B14F-4D97-AF65-F5344CB8AC3E}">
        <p14:creationId xmlns:p14="http://schemas.microsoft.com/office/powerpoint/2010/main" val="2537582433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Elan_offical_1">
  <a:themeElements>
    <a:clrScheme name="ELAN">
      <a:dk1>
        <a:srgbClr val="174567"/>
      </a:dk1>
      <a:lt1>
        <a:sysClr val="window" lastClr="FFFFFF"/>
      </a:lt1>
      <a:dk2>
        <a:srgbClr val="226597"/>
      </a:dk2>
      <a:lt2>
        <a:srgbClr val="5AA8BA"/>
      </a:lt2>
      <a:accent1>
        <a:srgbClr val="226597"/>
      </a:accent1>
      <a:accent2>
        <a:srgbClr val="BCDDEA"/>
      </a:accent2>
      <a:accent3>
        <a:srgbClr val="87C0CD"/>
      </a:accent3>
      <a:accent4>
        <a:srgbClr val="D4EFF2"/>
      </a:accent4>
      <a:accent5>
        <a:srgbClr val="FFCD3F"/>
      </a:accent5>
      <a:accent6>
        <a:srgbClr val="FF7058"/>
      </a:accent6>
      <a:hlink>
        <a:srgbClr val="5AA8BA"/>
      </a:hlink>
      <a:folHlink>
        <a:srgbClr val="174567"/>
      </a:folHlink>
    </a:clrScheme>
    <a:fontScheme name="ELAN">
      <a:majorFont>
        <a:latin typeface="Malgun Gothic"/>
        <a:ea typeface="微軟正黑體"/>
        <a:cs typeface=""/>
      </a:majorFont>
      <a:minorFont>
        <a:latin typeface="Malgun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offical_1" id="{332A494B-E58A-4F9C-B363-6181245B2500}" vid="{9B141AF5-CA3F-475F-A25B-70D355CE2EC0}"/>
    </a:ext>
  </a:extLst>
</a:theme>
</file>

<file path=ppt/theme/theme3.xml><?xml version="1.0" encoding="utf-8"?>
<a:theme xmlns:a="http://schemas.openxmlformats.org/drawingml/2006/main" name="1_Office 佈景主題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0000"/>
      </a:hlink>
      <a:folHlink>
        <a:srgbClr val="000000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lan_cu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cute" id="{FF8741B8-EDCE-4455-9F86-075CCB984380}" vid="{F37D2246-8A9B-4B1F-A722-FF88679CB1EF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15507</TotalTime>
  <Words>344</Words>
  <Application>Microsoft Office PowerPoint</Application>
  <PresentationFormat>寬螢幕</PresentationFormat>
  <Paragraphs>75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16</vt:i4>
      </vt:variant>
    </vt:vector>
  </HeadingPairs>
  <TitlesOfParts>
    <vt:vector size="33" baseType="lpstr">
      <vt:lpstr>Malgun Gothic</vt:lpstr>
      <vt:lpstr>Microsoft YaHei UI Light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 2</vt:lpstr>
      <vt:lpstr>佈景主題2</vt:lpstr>
      <vt:lpstr>Elan_offical_1</vt:lpstr>
      <vt:lpstr>1_Office 佈景主題</vt:lpstr>
      <vt:lpstr>2_Office 佈景主題</vt:lpstr>
      <vt:lpstr>Office 佈景主題</vt:lpstr>
      <vt:lpstr>Elan_cute</vt:lpstr>
      <vt:lpstr>深度學習 Pytorch手把手實作-資料庫</vt:lpstr>
      <vt:lpstr>資料庫</vt:lpstr>
      <vt:lpstr>機器學習的資料庫</vt:lpstr>
      <vt:lpstr>Learning Model</vt:lpstr>
      <vt:lpstr>機器學習的資料庫 結構資料</vt:lpstr>
      <vt:lpstr>機器學習的資料庫</vt:lpstr>
      <vt:lpstr>機器學習的資料庫</vt:lpstr>
      <vt:lpstr>Pytorch資料庫</vt:lpstr>
      <vt:lpstr>MNIST</vt:lpstr>
      <vt:lpstr>CIFAR-10</vt:lpstr>
      <vt:lpstr>CIFAR-100</vt:lpstr>
      <vt:lpstr>Pytorch資料庫</vt:lpstr>
      <vt:lpstr>其他公開資料庫</vt:lpstr>
      <vt:lpstr>私有資料庫</vt:lpstr>
      <vt:lpstr>Car Brands Images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for  Statistical /Machine Learning</dc:title>
  <dc:creator>黃志勝</dc:creator>
  <cp:lastModifiedBy>chih-sheng Huang</cp:lastModifiedBy>
  <cp:revision>505</cp:revision>
  <dcterms:created xsi:type="dcterms:W3CDTF">2018-12-11T06:02:23Z</dcterms:created>
  <dcterms:modified xsi:type="dcterms:W3CDTF">2021-05-06T02:16:13Z</dcterms:modified>
</cp:coreProperties>
</file>